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Dinamic</a:t>
            </a:r>
            <a:r>
              <a:rPr lang="en-US" dirty="0" smtClean="0"/>
              <a:t> SQL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96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EXECUTE IMMEDIATE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EXECUTE </a:t>
            </a:r>
            <a:r>
              <a:rPr lang="ru-RU" dirty="0"/>
              <a:t>IMMEDIATE </a:t>
            </a:r>
            <a:r>
              <a:rPr lang="ru-RU" dirty="0" err="1" smtClean="0"/>
              <a:t>динамикалық</a:t>
            </a:r>
            <a:r>
              <a:rPr lang="ru-RU" dirty="0" smtClean="0"/>
              <a:t> </a:t>
            </a:r>
            <a:r>
              <a:rPr lang="ru-RU" dirty="0"/>
              <a:t>SQL </a:t>
            </a:r>
            <a:r>
              <a:rPr lang="ru-RU" dirty="0" err="1" smtClean="0"/>
              <a:t>операторларын</a:t>
            </a:r>
            <a:r>
              <a:rPr lang="ru-RU" dirty="0" smtClean="0"/>
              <a:t> </a:t>
            </a:r>
            <a:r>
              <a:rPr lang="ru-RU" dirty="0" err="1" smtClean="0"/>
              <a:t>орындайды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90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en-US" dirty="0" err="1" smtClean="0"/>
              <a:t>Syntacsis</a:t>
            </a:r>
            <a:r>
              <a:rPr lang="en-US" dirty="0" smtClean="0"/>
              <a:t> of EXECUTE </a:t>
            </a:r>
            <a:r>
              <a:rPr lang="en-US" dirty="0"/>
              <a:t>IMMEDIATE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00B050"/>
                </a:solidFill>
              </a:rPr>
              <a:t>EXECUTE IMMEDIATE </a:t>
            </a:r>
            <a:r>
              <a:rPr lang="en-US" sz="2600" dirty="0" err="1">
                <a:solidFill>
                  <a:srgbClr val="00B050"/>
                </a:solidFill>
              </a:rPr>
              <a:t>dynamic_string</a:t>
            </a:r>
            <a:endParaRPr lang="en-US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B050"/>
                </a:solidFill>
              </a:rPr>
              <a:t>[INTO {</a:t>
            </a:r>
            <a:r>
              <a:rPr lang="en-US" sz="2600" dirty="0" err="1">
                <a:solidFill>
                  <a:srgbClr val="00B050"/>
                </a:solidFill>
              </a:rPr>
              <a:t>define_variable</a:t>
            </a:r>
            <a:r>
              <a:rPr lang="en-US" sz="2600" dirty="0">
                <a:solidFill>
                  <a:srgbClr val="00B050"/>
                </a:solidFill>
              </a:rPr>
              <a:t>[, </a:t>
            </a:r>
            <a:r>
              <a:rPr lang="en-US" sz="2600" dirty="0" err="1">
                <a:solidFill>
                  <a:srgbClr val="00B050"/>
                </a:solidFill>
              </a:rPr>
              <a:t>define_variable</a:t>
            </a:r>
            <a:r>
              <a:rPr lang="en-US" sz="2600" dirty="0">
                <a:solidFill>
                  <a:srgbClr val="00B050"/>
                </a:solidFill>
              </a:rPr>
              <a:t>]... | record}]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B050"/>
                </a:solidFill>
              </a:rPr>
              <a:t>[USING [IN | OUT | IN OUT] </a:t>
            </a:r>
            <a:r>
              <a:rPr lang="en-US" sz="2600" dirty="0" err="1">
                <a:solidFill>
                  <a:srgbClr val="00B050"/>
                </a:solidFill>
              </a:rPr>
              <a:t>bind_argument</a:t>
            </a:r>
            <a:endParaRPr lang="en-US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B050"/>
                </a:solidFill>
              </a:rPr>
              <a:t>    [, [IN | OUT | IN OUT] </a:t>
            </a:r>
            <a:r>
              <a:rPr lang="en-US" sz="2600" dirty="0" err="1">
                <a:solidFill>
                  <a:srgbClr val="00B050"/>
                </a:solidFill>
              </a:rPr>
              <a:t>bind_argument</a:t>
            </a:r>
            <a:r>
              <a:rPr lang="en-US" sz="2600" dirty="0">
                <a:solidFill>
                  <a:srgbClr val="00B050"/>
                </a:solidFill>
              </a:rPr>
              <a:t>]...]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B050"/>
                </a:solidFill>
              </a:rPr>
              <a:t>[{RETURNING | RETURN} INTO </a:t>
            </a:r>
            <a:r>
              <a:rPr lang="en-US" sz="2600" dirty="0" err="1">
                <a:solidFill>
                  <a:srgbClr val="00B050"/>
                </a:solidFill>
              </a:rPr>
              <a:t>bind_argument</a:t>
            </a:r>
            <a:r>
              <a:rPr lang="en-US" sz="2600" dirty="0">
                <a:solidFill>
                  <a:srgbClr val="00B050"/>
                </a:solidFill>
              </a:rPr>
              <a:t>[, </a:t>
            </a:r>
            <a:r>
              <a:rPr lang="en-US" sz="2600" dirty="0" err="1">
                <a:solidFill>
                  <a:srgbClr val="00B050"/>
                </a:solidFill>
              </a:rPr>
              <a:t>bind_argument</a:t>
            </a:r>
            <a:r>
              <a:rPr lang="en-US" sz="2600" dirty="0">
                <a:solidFill>
                  <a:srgbClr val="00B050"/>
                </a:solidFill>
              </a:rPr>
              <a:t>]...];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95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17693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 DECLARE</a:t>
            </a:r>
          </a:p>
          <a:p>
            <a:r>
              <a:rPr lang="en-US" sz="1200" dirty="0">
                <a:solidFill>
                  <a:schemeClr val="tx2"/>
                </a:solidFill>
              </a:rPr>
              <a:t>   </a:t>
            </a:r>
            <a:r>
              <a:rPr lang="en-US" sz="1200" dirty="0" err="1">
                <a:solidFill>
                  <a:schemeClr val="tx2"/>
                </a:solidFill>
              </a:rPr>
              <a:t>sql_stmt</a:t>
            </a:r>
            <a:r>
              <a:rPr lang="en-US" sz="1200" dirty="0">
                <a:solidFill>
                  <a:schemeClr val="tx2"/>
                </a:solidFill>
              </a:rPr>
              <a:t>    </a:t>
            </a:r>
            <a:r>
              <a:rPr lang="en-US" sz="1200" dirty="0">
                <a:solidFill>
                  <a:srgbClr val="00B050"/>
                </a:solidFill>
              </a:rPr>
              <a:t>VARCHAR2(200);</a:t>
            </a:r>
          </a:p>
          <a:p>
            <a:r>
              <a:rPr lang="en-US" sz="1200" dirty="0">
                <a:solidFill>
                  <a:schemeClr val="tx2"/>
                </a:solidFill>
              </a:rPr>
              <a:t>   </a:t>
            </a:r>
            <a:r>
              <a:rPr lang="en-US" sz="1200" dirty="0" err="1">
                <a:solidFill>
                  <a:schemeClr val="tx2"/>
                </a:solidFill>
              </a:rPr>
              <a:t>plsql_block</a:t>
            </a:r>
            <a:r>
              <a:rPr lang="en-US" sz="1200" dirty="0">
                <a:solidFill>
                  <a:schemeClr val="tx2"/>
                </a:solidFill>
              </a:rPr>
              <a:t> </a:t>
            </a:r>
            <a:r>
              <a:rPr lang="en-US" sz="1200" dirty="0">
                <a:solidFill>
                  <a:srgbClr val="00B050"/>
                </a:solidFill>
              </a:rPr>
              <a:t>VARCHAR2(500);</a:t>
            </a:r>
          </a:p>
          <a:p>
            <a:r>
              <a:rPr lang="en-US" sz="1200" dirty="0">
                <a:solidFill>
                  <a:srgbClr val="00B050"/>
                </a:solidFill>
              </a:rPr>
              <a:t>   </a:t>
            </a:r>
            <a:r>
              <a:rPr lang="en-US" sz="1200" dirty="0" err="1">
                <a:solidFill>
                  <a:schemeClr val="tx2"/>
                </a:solidFill>
              </a:rPr>
              <a:t>emp_id</a:t>
            </a:r>
            <a:r>
              <a:rPr lang="en-US" sz="1200" dirty="0">
                <a:solidFill>
                  <a:schemeClr val="tx2"/>
                </a:solidFill>
              </a:rPr>
              <a:t> </a:t>
            </a:r>
            <a:r>
              <a:rPr lang="en-US" sz="1200" dirty="0">
                <a:solidFill>
                  <a:srgbClr val="00B050"/>
                </a:solidFill>
              </a:rPr>
              <a:t>     NUMBER(4) := 7566;</a:t>
            </a:r>
          </a:p>
          <a:p>
            <a:r>
              <a:rPr lang="en-US" sz="1200" dirty="0">
                <a:solidFill>
                  <a:schemeClr val="tx2"/>
                </a:solidFill>
              </a:rPr>
              <a:t>   salary      </a:t>
            </a:r>
            <a:r>
              <a:rPr lang="en-US" sz="1200" dirty="0">
                <a:solidFill>
                  <a:srgbClr val="00B050"/>
                </a:solidFill>
              </a:rPr>
              <a:t>NUMBER(7,2</a:t>
            </a:r>
            <a:r>
              <a:rPr lang="en-US" sz="1200" dirty="0" smtClean="0">
                <a:solidFill>
                  <a:srgbClr val="00B050"/>
                </a:solidFill>
              </a:rPr>
              <a:t>) := 2000;</a:t>
            </a:r>
            <a:endParaRPr lang="en-US" sz="1200" dirty="0">
              <a:solidFill>
                <a:srgbClr val="00B050"/>
              </a:solidFill>
            </a:endParaRPr>
          </a:p>
          <a:p>
            <a:r>
              <a:rPr lang="en-US" sz="1200" dirty="0">
                <a:solidFill>
                  <a:srgbClr val="00B050"/>
                </a:solidFill>
              </a:rPr>
              <a:t>   </a:t>
            </a:r>
            <a:r>
              <a:rPr lang="en-US" sz="1200" dirty="0" err="1">
                <a:solidFill>
                  <a:schemeClr val="tx2"/>
                </a:solidFill>
              </a:rPr>
              <a:t>dept_id</a:t>
            </a:r>
            <a:r>
              <a:rPr lang="en-US" sz="1200" dirty="0">
                <a:solidFill>
                  <a:schemeClr val="tx2"/>
                </a:solidFill>
              </a:rPr>
              <a:t>  </a:t>
            </a:r>
            <a:r>
              <a:rPr lang="en-US" sz="1200" dirty="0">
                <a:solidFill>
                  <a:srgbClr val="00B050"/>
                </a:solidFill>
              </a:rPr>
              <a:t>   NUMBER(2) := </a:t>
            </a:r>
            <a:r>
              <a:rPr lang="en-US" sz="1200" dirty="0" smtClean="0">
                <a:solidFill>
                  <a:srgbClr val="00B050"/>
                </a:solidFill>
              </a:rPr>
              <a:t>1;</a:t>
            </a:r>
            <a:endParaRPr lang="en-US" sz="1200" dirty="0">
              <a:solidFill>
                <a:srgbClr val="00B050"/>
              </a:solidFill>
            </a:endParaRPr>
          </a:p>
          <a:p>
            <a:r>
              <a:rPr lang="en-US" sz="1200" dirty="0">
                <a:solidFill>
                  <a:schemeClr val="tx2"/>
                </a:solidFill>
              </a:rPr>
              <a:t>   </a:t>
            </a:r>
            <a:r>
              <a:rPr lang="en-US" sz="1200" dirty="0" err="1">
                <a:solidFill>
                  <a:schemeClr val="tx2"/>
                </a:solidFill>
              </a:rPr>
              <a:t>dept_name</a:t>
            </a:r>
            <a:r>
              <a:rPr lang="en-US" sz="1200" dirty="0">
                <a:solidFill>
                  <a:schemeClr val="tx2"/>
                </a:solidFill>
              </a:rPr>
              <a:t>   </a:t>
            </a:r>
            <a:r>
              <a:rPr lang="en-US" sz="1200" dirty="0">
                <a:solidFill>
                  <a:srgbClr val="00B050"/>
                </a:solidFill>
              </a:rPr>
              <a:t>VARCHAR2(14) := 'PERSONNEL';</a:t>
            </a:r>
          </a:p>
          <a:p>
            <a:r>
              <a:rPr lang="en-US" sz="1200" dirty="0">
                <a:solidFill>
                  <a:schemeClr val="tx2"/>
                </a:solidFill>
              </a:rPr>
              <a:t>   location    </a:t>
            </a:r>
            <a:r>
              <a:rPr lang="en-US" sz="1200" dirty="0">
                <a:solidFill>
                  <a:srgbClr val="00B050"/>
                </a:solidFill>
              </a:rPr>
              <a:t>VARCHAR2(13) := 'DALLAS';</a:t>
            </a:r>
          </a:p>
          <a:p>
            <a:r>
              <a:rPr lang="en-US" sz="1200" dirty="0">
                <a:solidFill>
                  <a:schemeClr val="tx2"/>
                </a:solidFill>
              </a:rPr>
              <a:t>   </a:t>
            </a:r>
            <a:r>
              <a:rPr lang="en-US" sz="1200" dirty="0" err="1">
                <a:solidFill>
                  <a:schemeClr val="tx2"/>
                </a:solidFill>
              </a:rPr>
              <a:t>emp_rec</a:t>
            </a:r>
            <a:r>
              <a:rPr lang="en-US" sz="1200" dirty="0">
                <a:solidFill>
                  <a:schemeClr val="tx2"/>
                </a:solidFill>
              </a:rPr>
              <a:t>     </a:t>
            </a:r>
            <a:r>
              <a:rPr lang="en-US" sz="1200" dirty="0" err="1" smtClean="0">
                <a:solidFill>
                  <a:srgbClr val="00B050"/>
                </a:solidFill>
              </a:rPr>
              <a:t>bonus%ROWTYPE</a:t>
            </a:r>
            <a:r>
              <a:rPr lang="en-US" sz="1200" dirty="0" smtClean="0">
                <a:solidFill>
                  <a:srgbClr val="00B050"/>
                </a:solidFill>
              </a:rPr>
              <a:t>;</a:t>
            </a:r>
            <a:endParaRPr lang="en-US" sz="1200" dirty="0">
              <a:solidFill>
                <a:srgbClr val="00B050"/>
              </a:solidFill>
            </a:endParaRPr>
          </a:p>
          <a:p>
            <a:r>
              <a:rPr lang="en-US" sz="1200" dirty="0">
                <a:solidFill>
                  <a:srgbClr val="00B050"/>
                </a:solidFill>
              </a:rPr>
              <a:t>BEGIN</a:t>
            </a:r>
          </a:p>
          <a:p>
            <a:r>
              <a:rPr lang="en-US" sz="1200" dirty="0">
                <a:solidFill>
                  <a:srgbClr val="00B050"/>
                </a:solidFill>
              </a:rPr>
              <a:t>   </a:t>
            </a:r>
            <a:r>
              <a:rPr lang="en-US" sz="1200" dirty="0" smtClean="0">
                <a:solidFill>
                  <a:srgbClr val="00B050"/>
                </a:solidFill>
              </a:rPr>
              <a:t>EXECUTE </a:t>
            </a:r>
            <a:r>
              <a:rPr lang="en-US" sz="1200" dirty="0">
                <a:solidFill>
                  <a:srgbClr val="00B050"/>
                </a:solidFill>
              </a:rPr>
              <a:t>IMMEDIATE</a:t>
            </a:r>
            <a:r>
              <a:rPr lang="en-US" sz="1200" dirty="0">
                <a:solidFill>
                  <a:schemeClr val="tx2"/>
                </a:solidFill>
              </a:rPr>
              <a:t> 'CREATE TABLE bonus (id NUMBER, </a:t>
            </a:r>
            <a:r>
              <a:rPr lang="en-US" sz="1200" dirty="0" smtClean="0">
                <a:solidFill>
                  <a:schemeClr val="tx2"/>
                </a:solidFill>
              </a:rPr>
              <a:t>amount </a:t>
            </a:r>
            <a:r>
              <a:rPr lang="en-US" sz="1200" dirty="0">
                <a:solidFill>
                  <a:schemeClr val="tx2"/>
                </a:solidFill>
              </a:rPr>
              <a:t>NUMBER</a:t>
            </a:r>
            <a:r>
              <a:rPr lang="en-US" sz="1200" dirty="0" smtClean="0">
                <a:solidFill>
                  <a:schemeClr val="tx2"/>
                </a:solidFill>
              </a:rPr>
              <a:t>)';</a:t>
            </a:r>
          </a:p>
          <a:p>
            <a:endParaRPr lang="en-US" sz="1200" dirty="0">
              <a:solidFill>
                <a:schemeClr val="tx2"/>
              </a:solidFill>
            </a:endParaRPr>
          </a:p>
          <a:p>
            <a:r>
              <a:rPr lang="en-US" sz="1200" dirty="0" smtClean="0">
                <a:solidFill>
                  <a:schemeClr val="tx2"/>
                </a:solidFill>
              </a:rPr>
              <a:t>   </a:t>
            </a:r>
            <a:r>
              <a:rPr lang="en-US" sz="1200" dirty="0" err="1" smtClean="0">
                <a:solidFill>
                  <a:schemeClr val="tx2"/>
                </a:solidFill>
              </a:rPr>
              <a:t>sql_stmt</a:t>
            </a:r>
            <a:r>
              <a:rPr lang="en-US" sz="1200" dirty="0" smtClean="0">
                <a:solidFill>
                  <a:schemeClr val="tx2"/>
                </a:solidFill>
              </a:rPr>
              <a:t> := 'INSERT INTO bonus VALUES (: 1, : 2 )';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   EXECUTE IMMEDIATE </a:t>
            </a:r>
            <a:r>
              <a:rPr lang="en-US" sz="1200" dirty="0" err="1" smtClean="0">
                <a:solidFill>
                  <a:schemeClr val="tx2"/>
                </a:solidFill>
              </a:rPr>
              <a:t>sql_stmt</a:t>
            </a:r>
            <a:r>
              <a:rPr lang="en-US" sz="1200" dirty="0" smtClean="0">
                <a:solidFill>
                  <a:schemeClr val="tx2"/>
                </a:solidFill>
              </a:rPr>
              <a:t>  </a:t>
            </a:r>
            <a:r>
              <a:rPr lang="en-US" sz="1200" dirty="0" smtClean="0">
                <a:solidFill>
                  <a:srgbClr val="00B050"/>
                </a:solidFill>
              </a:rPr>
              <a:t>USING </a:t>
            </a:r>
            <a:r>
              <a:rPr lang="en-US" sz="1200" dirty="0" err="1" smtClean="0">
                <a:solidFill>
                  <a:schemeClr val="tx2"/>
                </a:solidFill>
              </a:rPr>
              <a:t>dept_id</a:t>
            </a:r>
            <a:r>
              <a:rPr lang="en-US" sz="1200" dirty="0" smtClean="0">
                <a:solidFill>
                  <a:schemeClr val="tx2"/>
                </a:solidFill>
              </a:rPr>
              <a:t>, salary ;</a:t>
            </a:r>
          </a:p>
          <a:p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200" dirty="0" smtClean="0">
                <a:solidFill>
                  <a:schemeClr val="tx2"/>
                </a:solidFill>
              </a:rPr>
              <a:t>   </a:t>
            </a:r>
            <a:r>
              <a:rPr lang="en-US" sz="1200" dirty="0" err="1" smtClean="0">
                <a:solidFill>
                  <a:schemeClr val="tx2"/>
                </a:solidFill>
              </a:rPr>
              <a:t>sql_stmt</a:t>
            </a:r>
            <a:r>
              <a:rPr lang="en-US" sz="1200" dirty="0" smtClean="0">
                <a:solidFill>
                  <a:schemeClr val="tx2"/>
                </a:solidFill>
              </a:rPr>
              <a:t> := 'SELECT * FROM bonus WHERE id= :</a:t>
            </a:r>
            <a:r>
              <a:rPr lang="en-US" sz="1200" dirty="0" err="1" smtClean="0">
                <a:solidFill>
                  <a:schemeClr val="tx2"/>
                </a:solidFill>
              </a:rPr>
              <a:t>pid</a:t>
            </a:r>
            <a:r>
              <a:rPr lang="en-US" sz="1200" dirty="0" smtClean="0">
                <a:solidFill>
                  <a:schemeClr val="tx2"/>
                </a:solidFill>
              </a:rPr>
              <a:t>';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   EXECUTE IMMEDIATE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</a:rPr>
              <a:t>sql_stmt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 smtClean="0">
                <a:solidFill>
                  <a:srgbClr val="00B050"/>
                </a:solidFill>
              </a:rPr>
              <a:t>INTO </a:t>
            </a:r>
            <a:r>
              <a:rPr lang="en-US" sz="1200" dirty="0" err="1" smtClean="0">
                <a:solidFill>
                  <a:schemeClr val="tx2"/>
                </a:solidFill>
              </a:rPr>
              <a:t>emp_rec</a:t>
            </a:r>
            <a:r>
              <a:rPr lang="en-US" sz="1200" dirty="0" smtClean="0">
                <a:solidFill>
                  <a:srgbClr val="00B050"/>
                </a:solidFill>
              </a:rPr>
              <a:t> USING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</a:rPr>
              <a:t>emp_id</a:t>
            </a:r>
            <a:r>
              <a:rPr lang="en-US" sz="1200" dirty="0" smtClean="0">
                <a:solidFill>
                  <a:schemeClr val="tx2"/>
                </a:solidFill>
              </a:rPr>
              <a:t>;</a:t>
            </a:r>
          </a:p>
          <a:p>
            <a:endParaRPr lang="en-US" sz="1200" dirty="0">
              <a:solidFill>
                <a:schemeClr val="tx2"/>
              </a:solidFill>
            </a:endParaRPr>
          </a:p>
          <a:p>
            <a:pPr marL="0" lvl="1"/>
            <a:r>
              <a:rPr lang="en-US" sz="1200" dirty="0" err="1" smtClean="0">
                <a:solidFill>
                  <a:srgbClr val="00B050"/>
                </a:solidFill>
              </a:rPr>
              <a:t>DBMS_OUTPUT.put_line</a:t>
            </a:r>
            <a:r>
              <a:rPr lang="en-US" sz="1200" dirty="0" smtClean="0">
                <a:solidFill>
                  <a:srgbClr val="00B050"/>
                </a:solidFill>
              </a:rPr>
              <a:t>(</a:t>
            </a:r>
            <a:r>
              <a:rPr lang="en-US" sz="1200" dirty="0" smtClean="0">
                <a:solidFill>
                  <a:schemeClr val="tx2"/>
                </a:solidFill>
              </a:rPr>
              <a:t>emp_rec</a:t>
            </a:r>
            <a:r>
              <a:rPr lang="en-US" sz="1200" dirty="0" smtClean="0">
                <a:solidFill>
                  <a:srgbClr val="00B050"/>
                </a:solidFill>
              </a:rPr>
              <a:t>.id||</a:t>
            </a:r>
            <a:r>
              <a:rPr lang="en-US" sz="1200" dirty="0">
                <a:solidFill>
                  <a:schemeClr val="tx2"/>
                </a:solidFill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</a:rPr>
              <a:t>emp_rec</a:t>
            </a:r>
            <a:r>
              <a:rPr lang="en-US" sz="1200" dirty="0" smtClean="0">
                <a:solidFill>
                  <a:srgbClr val="00B050"/>
                </a:solidFill>
              </a:rPr>
              <a:t>.</a:t>
            </a:r>
            <a:r>
              <a:rPr lang="en-US" sz="1200" dirty="0">
                <a:solidFill>
                  <a:schemeClr val="tx2"/>
                </a:solidFill>
              </a:rPr>
              <a:t> amount </a:t>
            </a:r>
            <a:r>
              <a:rPr lang="en-US" sz="1200" dirty="0" smtClean="0">
                <a:solidFill>
                  <a:srgbClr val="00B050"/>
                </a:solidFill>
              </a:rPr>
              <a:t>);</a:t>
            </a:r>
            <a:endParaRPr lang="en-US" sz="1200" dirty="0">
              <a:solidFill>
                <a:srgbClr val="00B050"/>
              </a:solidFill>
            </a:endParaRPr>
          </a:p>
          <a:p>
            <a:endParaRPr lang="en-US" sz="1200" dirty="0" smtClean="0">
              <a:solidFill>
                <a:schemeClr val="tx2"/>
              </a:solidFill>
            </a:endParaRPr>
          </a:p>
          <a:p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200" dirty="0" smtClean="0">
                <a:solidFill>
                  <a:srgbClr val="00B050"/>
                </a:solidFill>
              </a:rPr>
              <a:t>   </a:t>
            </a:r>
            <a:r>
              <a:rPr lang="en-US" sz="1200" dirty="0" err="1" smtClean="0">
                <a:solidFill>
                  <a:schemeClr val="tx2"/>
                </a:solidFill>
              </a:rPr>
              <a:t>plsql_block</a:t>
            </a:r>
            <a:r>
              <a:rPr lang="en-US" sz="1200" dirty="0" smtClean="0">
                <a:solidFill>
                  <a:schemeClr val="tx2"/>
                </a:solidFill>
              </a:rPr>
              <a:t> := 'BEGIN </a:t>
            </a:r>
            <a:r>
              <a:rPr lang="en-US" sz="1200" dirty="0" err="1" smtClean="0">
                <a:solidFill>
                  <a:schemeClr val="tx2"/>
                </a:solidFill>
              </a:rPr>
              <a:t>emp_pkg.raise_salary</a:t>
            </a:r>
            <a:r>
              <a:rPr lang="en-US" sz="1200" dirty="0" smtClean="0">
                <a:solidFill>
                  <a:schemeClr val="tx2"/>
                </a:solidFill>
              </a:rPr>
              <a:t>(:id, :</a:t>
            </a:r>
            <a:r>
              <a:rPr lang="en-US" sz="1200" dirty="0" err="1" smtClean="0">
                <a:solidFill>
                  <a:schemeClr val="tx2"/>
                </a:solidFill>
              </a:rPr>
              <a:t>amt</a:t>
            </a:r>
            <a:r>
              <a:rPr lang="en-US" sz="1200" dirty="0" smtClean="0">
                <a:solidFill>
                  <a:schemeClr val="tx2"/>
                </a:solidFill>
              </a:rPr>
              <a:t>); END;'</a:t>
            </a:r>
            <a:r>
              <a:rPr lang="kk-KZ" sz="1200" dirty="0" smtClean="0">
                <a:solidFill>
                  <a:schemeClr val="tx2"/>
                </a:solidFill>
              </a:rPr>
              <a:t>              </a:t>
            </a:r>
            <a:r>
              <a:rPr lang="en-US" sz="1200" dirty="0" smtClean="0">
                <a:solidFill>
                  <a:schemeClr val="tx2"/>
                </a:solidFill>
              </a:rPr>
              <a:t>;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   EXECUTE IMMEDIATE </a:t>
            </a:r>
            <a:r>
              <a:rPr lang="en-US" sz="1200" dirty="0" err="1" smtClean="0">
                <a:solidFill>
                  <a:schemeClr val="tx2"/>
                </a:solidFill>
              </a:rPr>
              <a:t>plsql_block</a:t>
            </a:r>
            <a:r>
              <a:rPr lang="en-US" sz="1200" dirty="0" smtClean="0">
                <a:solidFill>
                  <a:srgbClr val="00B050"/>
                </a:solidFill>
              </a:rPr>
              <a:t> USING </a:t>
            </a:r>
            <a:r>
              <a:rPr lang="en-US" sz="1200" dirty="0" smtClean="0">
                <a:solidFill>
                  <a:schemeClr val="tx2"/>
                </a:solidFill>
              </a:rPr>
              <a:t>7788, 500;</a:t>
            </a:r>
          </a:p>
          <a:p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200" dirty="0" smtClean="0">
                <a:solidFill>
                  <a:srgbClr val="00B050"/>
                </a:solidFill>
              </a:rPr>
              <a:t>   </a:t>
            </a:r>
            <a:r>
              <a:rPr lang="en-US" sz="1200" dirty="0" err="1" smtClean="0">
                <a:solidFill>
                  <a:schemeClr val="tx2"/>
                </a:solidFill>
              </a:rPr>
              <a:t>sql_stmt</a:t>
            </a:r>
            <a:r>
              <a:rPr lang="en-US" sz="1200" dirty="0" smtClean="0">
                <a:solidFill>
                  <a:schemeClr val="tx2"/>
                </a:solidFill>
              </a:rPr>
              <a:t> := 'UPDATE </a:t>
            </a:r>
            <a:r>
              <a:rPr lang="en-US" sz="1200" dirty="0" err="1" smtClean="0">
                <a:solidFill>
                  <a:schemeClr val="tx2"/>
                </a:solidFill>
              </a:rPr>
              <a:t>emp</a:t>
            </a:r>
            <a:r>
              <a:rPr lang="en-US" sz="1200" dirty="0" smtClean="0">
                <a:solidFill>
                  <a:schemeClr val="tx2"/>
                </a:solidFill>
              </a:rPr>
              <a:t> SET </a:t>
            </a:r>
            <a:r>
              <a:rPr lang="en-US" sz="1200" dirty="0" err="1" smtClean="0">
                <a:solidFill>
                  <a:schemeClr val="tx2"/>
                </a:solidFill>
              </a:rPr>
              <a:t>sal</a:t>
            </a:r>
            <a:r>
              <a:rPr lang="en-US" sz="1200" dirty="0" smtClean="0">
                <a:solidFill>
                  <a:schemeClr val="tx2"/>
                </a:solidFill>
              </a:rPr>
              <a:t> = 2000 WHERE </a:t>
            </a:r>
            <a:r>
              <a:rPr lang="en-US" sz="1200" dirty="0" err="1" smtClean="0">
                <a:solidFill>
                  <a:schemeClr val="tx2"/>
                </a:solidFill>
              </a:rPr>
              <a:t>empno</a:t>
            </a:r>
            <a:r>
              <a:rPr lang="en-US" sz="1200" dirty="0" smtClean="0">
                <a:solidFill>
                  <a:schemeClr val="tx2"/>
                </a:solidFill>
              </a:rPr>
              <a:t> = :1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      </a:t>
            </a:r>
            <a:r>
              <a:rPr lang="en-US" sz="1200" dirty="0" smtClean="0">
                <a:solidFill>
                  <a:schemeClr val="tx2"/>
                </a:solidFill>
              </a:rPr>
              <a:t>RETURNING </a:t>
            </a:r>
            <a:r>
              <a:rPr lang="en-US" sz="1200" dirty="0" err="1" smtClean="0">
                <a:solidFill>
                  <a:schemeClr val="tx2"/>
                </a:solidFill>
              </a:rPr>
              <a:t>sal</a:t>
            </a:r>
            <a:r>
              <a:rPr lang="en-US" sz="1200" dirty="0" smtClean="0">
                <a:solidFill>
                  <a:schemeClr val="tx2"/>
                </a:solidFill>
              </a:rPr>
              <a:t> INTO :2';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   EXECUTE IMMEDIATE </a:t>
            </a:r>
            <a:r>
              <a:rPr lang="en-US" sz="1200" dirty="0" err="1" smtClean="0">
                <a:solidFill>
                  <a:schemeClr val="tx2"/>
                </a:solidFill>
              </a:rPr>
              <a:t>sql_stmt</a:t>
            </a:r>
            <a:r>
              <a:rPr lang="en-US" sz="1200" dirty="0" smtClean="0">
                <a:solidFill>
                  <a:srgbClr val="00B050"/>
                </a:solidFill>
              </a:rPr>
              <a:t> USING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</a:rPr>
              <a:t>emp_id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 smtClean="0">
                <a:solidFill>
                  <a:srgbClr val="00B050"/>
                </a:solidFill>
              </a:rPr>
              <a:t>RETURNING INTO </a:t>
            </a:r>
            <a:r>
              <a:rPr lang="en-US" sz="1200" dirty="0" smtClean="0">
                <a:solidFill>
                  <a:schemeClr val="tx2"/>
                </a:solidFill>
              </a:rPr>
              <a:t>salary;</a:t>
            </a:r>
          </a:p>
          <a:p>
            <a:endParaRPr lang="en-US" sz="1200" dirty="0">
              <a:solidFill>
                <a:schemeClr val="tx2"/>
              </a:solidFill>
            </a:endParaRPr>
          </a:p>
          <a:p>
            <a:pPr marL="0" lvl="1"/>
            <a:r>
              <a:rPr lang="en-US" sz="1200" dirty="0" err="1" smtClean="0">
                <a:solidFill>
                  <a:srgbClr val="00B050"/>
                </a:solidFill>
              </a:rPr>
              <a:t>DBMS_OUTPUT.put_line</a:t>
            </a:r>
            <a:r>
              <a:rPr lang="en-US" sz="1200" dirty="0" smtClean="0">
                <a:solidFill>
                  <a:srgbClr val="00B050"/>
                </a:solidFill>
              </a:rPr>
              <a:t>(</a:t>
            </a:r>
            <a:r>
              <a:rPr lang="en-US" sz="1200" dirty="0">
                <a:solidFill>
                  <a:schemeClr val="tx2"/>
                </a:solidFill>
              </a:rPr>
              <a:t>salary</a:t>
            </a:r>
            <a:r>
              <a:rPr lang="en-US" sz="1200" dirty="0" smtClean="0">
                <a:solidFill>
                  <a:srgbClr val="00B050"/>
                </a:solidFill>
              </a:rPr>
              <a:t>);</a:t>
            </a:r>
            <a:endParaRPr lang="en-US" sz="1200" dirty="0" smtClean="0">
              <a:solidFill>
                <a:schemeClr val="tx2"/>
              </a:solidFill>
            </a:endParaRPr>
          </a:p>
          <a:p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200" dirty="0" smtClean="0">
                <a:solidFill>
                  <a:srgbClr val="00B050"/>
                </a:solidFill>
              </a:rPr>
              <a:t>   EXECUTE IMMEDIATE </a:t>
            </a:r>
            <a:r>
              <a:rPr lang="en-US" sz="1200" dirty="0" smtClean="0">
                <a:solidFill>
                  <a:schemeClr val="tx2"/>
                </a:solidFill>
              </a:rPr>
              <a:t>'DELETE FROM </a:t>
            </a:r>
            <a:r>
              <a:rPr lang="en-US" sz="1200" dirty="0" err="1" smtClean="0">
                <a:solidFill>
                  <a:schemeClr val="tx2"/>
                </a:solidFill>
              </a:rPr>
              <a:t>dept</a:t>
            </a:r>
            <a:r>
              <a:rPr lang="en-US" sz="1200" dirty="0" smtClean="0">
                <a:solidFill>
                  <a:schemeClr val="tx2"/>
                </a:solidFill>
              </a:rPr>
              <a:t> WHERE </a:t>
            </a:r>
            <a:r>
              <a:rPr lang="en-US" sz="1200" dirty="0" err="1" smtClean="0">
                <a:solidFill>
                  <a:schemeClr val="tx2"/>
                </a:solidFill>
              </a:rPr>
              <a:t>deptno</a:t>
            </a:r>
            <a:r>
              <a:rPr lang="en-US" sz="1200" dirty="0" smtClean="0">
                <a:solidFill>
                  <a:schemeClr val="tx2"/>
                </a:solidFill>
              </a:rPr>
              <a:t> = :</a:t>
            </a:r>
            <a:r>
              <a:rPr lang="en-US" sz="1200" dirty="0" err="1" smtClean="0">
                <a:solidFill>
                  <a:schemeClr val="tx2"/>
                </a:solidFill>
              </a:rPr>
              <a:t>num</a:t>
            </a:r>
            <a:r>
              <a:rPr lang="en-US" sz="1200" dirty="0" smtClean="0">
                <a:solidFill>
                  <a:schemeClr val="tx2"/>
                </a:solidFill>
              </a:rPr>
              <a:t>'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      USING </a:t>
            </a:r>
            <a:r>
              <a:rPr lang="en-US" sz="1200" dirty="0" err="1" smtClean="0">
                <a:solidFill>
                  <a:schemeClr val="tx2"/>
                </a:solidFill>
              </a:rPr>
              <a:t>dept_id</a:t>
            </a:r>
            <a:r>
              <a:rPr lang="en-US" sz="1200" dirty="0" smtClean="0">
                <a:solidFill>
                  <a:schemeClr val="tx2"/>
                </a:solidFill>
              </a:rPr>
              <a:t>;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   EXECUTE IMMEDIATE </a:t>
            </a:r>
            <a:r>
              <a:rPr lang="en-US" sz="1200" dirty="0" smtClean="0">
                <a:solidFill>
                  <a:schemeClr val="tx2"/>
                </a:solidFill>
              </a:rPr>
              <a:t>'ALTER SESSION SET SQL_TRACE TRUE';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END</a:t>
            </a:r>
            <a:r>
              <a:rPr lang="en-US" sz="1200" dirty="0">
                <a:solidFill>
                  <a:srgbClr val="00B050"/>
                </a:solidFill>
              </a:rPr>
              <a:t>;</a:t>
            </a:r>
            <a:endParaRPr lang="ru-RU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CREATE PROCEDURE </a:t>
            </a:r>
            <a:r>
              <a:rPr lang="en-US" sz="2400" dirty="0" err="1">
                <a:solidFill>
                  <a:srgbClr val="00B050"/>
                </a:solidFill>
              </a:rPr>
              <a:t>delete_rows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	( </a:t>
            </a:r>
            <a:r>
              <a:rPr lang="en-US" sz="2400" dirty="0" err="1">
                <a:solidFill>
                  <a:srgbClr val="00B050"/>
                </a:solidFill>
              </a:rPr>
              <a:t>table_name</a:t>
            </a:r>
            <a:r>
              <a:rPr lang="en-US" sz="2400" dirty="0">
                <a:solidFill>
                  <a:srgbClr val="00B050"/>
                </a:solidFill>
              </a:rPr>
              <a:t> IN VARCHAR2,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 		  condition </a:t>
            </a:r>
            <a:r>
              <a:rPr lang="en-US" sz="2400" dirty="0">
                <a:solidFill>
                  <a:srgbClr val="00B050"/>
                </a:solidFill>
              </a:rPr>
              <a:t>IN VARCHAR2 DEFAULT NULL) </a:t>
            </a:r>
            <a:r>
              <a:rPr lang="en-US" sz="2400" dirty="0" smtClean="0">
                <a:solidFill>
                  <a:srgbClr val="00B050"/>
                </a:solidFill>
              </a:rPr>
              <a:t>AS </a:t>
            </a:r>
          </a:p>
          <a:p>
            <a:pPr marL="400050" lvl="1" indent="0">
              <a:buNone/>
            </a:pP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00B050"/>
                </a:solidFill>
              </a:rPr>
              <a:t>where_clause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VARCHAR2(100) := ' WHERE ' || condition;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BEGIN </a:t>
            </a:r>
            <a:endParaRPr lang="ru-RU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IF </a:t>
            </a:r>
            <a:r>
              <a:rPr lang="en-US" sz="2400" dirty="0">
                <a:solidFill>
                  <a:srgbClr val="00B050"/>
                </a:solidFill>
              </a:rPr>
              <a:t>condition IS NULL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THEN </a:t>
            </a:r>
            <a:r>
              <a:rPr lang="en-US" sz="2400" dirty="0" err="1">
                <a:solidFill>
                  <a:srgbClr val="00B050"/>
                </a:solidFill>
              </a:rPr>
              <a:t>where_clause</a:t>
            </a:r>
            <a:r>
              <a:rPr lang="en-US" sz="2400" dirty="0">
                <a:solidFill>
                  <a:srgbClr val="00B050"/>
                </a:solidFill>
              </a:rPr>
              <a:t> := NULL; 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END </a:t>
            </a:r>
            <a:r>
              <a:rPr lang="en-US" sz="2400" dirty="0">
                <a:solidFill>
                  <a:srgbClr val="00B050"/>
                </a:solidFill>
              </a:rPr>
              <a:t>IF;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EXECUTE </a:t>
            </a:r>
            <a:r>
              <a:rPr lang="en-US" sz="2000" dirty="0">
                <a:solidFill>
                  <a:srgbClr val="00B050"/>
                </a:solidFill>
              </a:rPr>
              <a:t>IMMEDIATE 'DELETE FROM ' || </a:t>
            </a:r>
            <a:r>
              <a:rPr lang="en-US" sz="2000" dirty="0" err="1" smtClean="0">
                <a:solidFill>
                  <a:srgbClr val="00B050"/>
                </a:solidFill>
              </a:rPr>
              <a:t>table_name</a:t>
            </a:r>
            <a:r>
              <a:rPr lang="en-US" sz="2000" dirty="0" smtClean="0">
                <a:solidFill>
                  <a:srgbClr val="00B050"/>
                </a:solidFill>
              </a:rPr>
              <a:t> || </a:t>
            </a:r>
            <a:r>
              <a:rPr lang="en-US" sz="2000" dirty="0" err="1" smtClean="0">
                <a:solidFill>
                  <a:srgbClr val="00B050"/>
                </a:solidFill>
              </a:rPr>
              <a:t>where_clause</a:t>
            </a:r>
            <a:r>
              <a:rPr lang="en-US" sz="2000" dirty="0" smtClean="0">
                <a:solidFill>
                  <a:srgbClr val="00B050"/>
                </a:solidFill>
              </a:rPr>
              <a:t>;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EXCEPTION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&lt;... &gt;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END</a:t>
            </a:r>
            <a:r>
              <a:rPr lang="en-US" sz="2400" dirty="0">
                <a:solidFill>
                  <a:srgbClr val="00B050"/>
                </a:solidFill>
              </a:rPr>
              <a:t>;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0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576064"/>
          </a:xfrm>
        </p:spPr>
        <p:txBody>
          <a:bodyPr>
            <a:normAutofit/>
          </a:bodyPr>
          <a:lstStyle/>
          <a:p>
            <a:r>
              <a:rPr lang="en-US" sz="2600" b="1" dirty="0"/>
              <a:t>EXECUTE IMMEDIATE</a:t>
            </a:r>
            <a:r>
              <a:rPr lang="en-US" sz="2600" dirty="0"/>
              <a:t>. </a:t>
            </a:r>
            <a:r>
              <a:rPr lang="ru-RU" sz="2600" dirty="0"/>
              <a:t>Конструкция </a:t>
            </a:r>
            <a:r>
              <a:rPr lang="en-US" sz="2600" dirty="0"/>
              <a:t>RETURNING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DECLARE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sql_stmt</a:t>
            </a:r>
            <a:r>
              <a:rPr lang="en-US" sz="2400" dirty="0" smtClean="0">
                <a:solidFill>
                  <a:srgbClr val="00B050"/>
                </a:solidFill>
              </a:rPr>
              <a:t>         VARCHAR2(200</a:t>
            </a:r>
            <a:r>
              <a:rPr lang="en-US" sz="2400" dirty="0">
                <a:solidFill>
                  <a:srgbClr val="00B050"/>
                </a:solidFill>
              </a:rPr>
              <a:t>);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my_empno</a:t>
            </a:r>
            <a:r>
              <a:rPr lang="en-US" sz="2400" dirty="0" smtClean="0">
                <a:solidFill>
                  <a:srgbClr val="00B050"/>
                </a:solidFill>
              </a:rPr>
              <a:t>    NUMBER(4</a:t>
            </a:r>
            <a:r>
              <a:rPr lang="en-US" sz="2400" dirty="0">
                <a:solidFill>
                  <a:srgbClr val="00B050"/>
                </a:solidFill>
              </a:rPr>
              <a:t>) := 7902;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my_ename</a:t>
            </a:r>
            <a:r>
              <a:rPr lang="en-US" sz="2400" dirty="0" smtClean="0">
                <a:solidFill>
                  <a:srgbClr val="00B050"/>
                </a:solidFill>
              </a:rPr>
              <a:t>     VARCHAR2(10</a:t>
            </a:r>
            <a:r>
              <a:rPr lang="en-US" sz="2400" dirty="0">
                <a:solidFill>
                  <a:srgbClr val="00B050"/>
                </a:solidFill>
              </a:rPr>
              <a:t>);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my_job</a:t>
            </a:r>
            <a:r>
              <a:rPr lang="en-US" sz="2400" dirty="0" smtClean="0">
                <a:solidFill>
                  <a:srgbClr val="00B050"/>
                </a:solidFill>
              </a:rPr>
              <a:t>            VARCHAR2(9</a:t>
            </a:r>
            <a:r>
              <a:rPr lang="en-US" sz="2400" dirty="0">
                <a:solidFill>
                  <a:srgbClr val="00B050"/>
                </a:solidFill>
              </a:rPr>
              <a:t>);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my_sal</a:t>
            </a:r>
            <a:r>
              <a:rPr lang="en-US" sz="2400" dirty="0" smtClean="0">
                <a:solidFill>
                  <a:srgbClr val="00B050"/>
                </a:solidFill>
              </a:rPr>
              <a:t>            NUMBER(7,2</a:t>
            </a:r>
            <a:r>
              <a:rPr lang="en-US" sz="2400" dirty="0">
                <a:solidFill>
                  <a:srgbClr val="00B050"/>
                </a:solidFill>
              </a:rPr>
              <a:t>) := 3250.00;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sql_stmt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:= 'UPDATE </a:t>
            </a:r>
            <a:r>
              <a:rPr lang="en-US" sz="2400" dirty="0" err="1">
                <a:solidFill>
                  <a:srgbClr val="FF0000"/>
                </a:solidFill>
              </a:rPr>
              <a:t>emp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endParaRPr lang="kk-KZ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kk-KZ" sz="2400" dirty="0">
                <a:solidFill>
                  <a:srgbClr val="FF0000"/>
                </a:solidFill>
              </a:rPr>
              <a:t>	</a:t>
            </a:r>
            <a:r>
              <a:rPr lang="kk-KZ" sz="2400" dirty="0" smtClean="0">
                <a:solidFill>
                  <a:srgbClr val="FF0000"/>
                </a:solidFill>
              </a:rPr>
              <a:t>	      </a:t>
            </a:r>
            <a:r>
              <a:rPr lang="en-US" sz="2400" dirty="0" smtClean="0">
                <a:solidFill>
                  <a:srgbClr val="FF0000"/>
                </a:solidFill>
              </a:rPr>
              <a:t>SET </a:t>
            </a:r>
            <a:r>
              <a:rPr lang="en-US" sz="2400" dirty="0" err="1">
                <a:solidFill>
                  <a:srgbClr val="FF0000"/>
                </a:solidFill>
              </a:rPr>
              <a:t>sal</a:t>
            </a:r>
            <a:r>
              <a:rPr lang="en-US" sz="2400" dirty="0">
                <a:solidFill>
                  <a:srgbClr val="FF0000"/>
                </a:solidFill>
              </a:rPr>
              <a:t> = :1 </a:t>
            </a:r>
            <a:endParaRPr lang="kk-KZ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kk-KZ" sz="2400" dirty="0">
                <a:solidFill>
                  <a:srgbClr val="FF0000"/>
                </a:solidFill>
              </a:rPr>
              <a:t>	</a:t>
            </a:r>
            <a:r>
              <a:rPr lang="kk-KZ" sz="2400" dirty="0" smtClean="0">
                <a:solidFill>
                  <a:srgbClr val="FF0000"/>
                </a:solidFill>
              </a:rPr>
              <a:t>	      </a:t>
            </a:r>
            <a:r>
              <a:rPr lang="en-US" sz="2400" dirty="0" smtClean="0">
                <a:solidFill>
                  <a:srgbClr val="FF0000"/>
                </a:solidFill>
              </a:rPr>
              <a:t>WHERE </a:t>
            </a:r>
            <a:r>
              <a:rPr lang="en-US" sz="2400" dirty="0" err="1">
                <a:solidFill>
                  <a:srgbClr val="FF0000"/>
                </a:solidFill>
              </a:rPr>
              <a:t>empno</a:t>
            </a:r>
            <a:r>
              <a:rPr lang="en-US" sz="2400" dirty="0">
                <a:solidFill>
                  <a:srgbClr val="FF0000"/>
                </a:solidFill>
              </a:rPr>
              <a:t> = :2 </a:t>
            </a:r>
            <a:endParaRPr lang="kk-KZ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kk-KZ" sz="2400" dirty="0">
                <a:solidFill>
                  <a:srgbClr val="FF0000"/>
                </a:solidFill>
              </a:rPr>
              <a:t> </a:t>
            </a:r>
            <a:r>
              <a:rPr lang="kk-KZ" sz="2400" dirty="0" smtClean="0">
                <a:solidFill>
                  <a:srgbClr val="FF0000"/>
                </a:solidFill>
              </a:rPr>
              <a:t>		      </a:t>
            </a:r>
            <a:r>
              <a:rPr lang="en-US" sz="2400" dirty="0" smtClean="0">
                <a:solidFill>
                  <a:srgbClr val="FF0000"/>
                </a:solidFill>
              </a:rPr>
              <a:t>RETURNING </a:t>
            </a:r>
            <a:r>
              <a:rPr lang="en-US" sz="2400" dirty="0" err="1">
                <a:solidFill>
                  <a:srgbClr val="FF0000"/>
                </a:solidFill>
              </a:rPr>
              <a:t>ename</a:t>
            </a:r>
            <a:r>
              <a:rPr lang="en-US" sz="2400" dirty="0">
                <a:solidFill>
                  <a:srgbClr val="FF0000"/>
                </a:solidFill>
              </a:rPr>
              <a:t>, job </a:t>
            </a:r>
            <a:endParaRPr lang="kk-KZ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kk-KZ" sz="2400" dirty="0">
                <a:solidFill>
                  <a:srgbClr val="FF0000"/>
                </a:solidFill>
              </a:rPr>
              <a:t>	</a:t>
            </a:r>
            <a:r>
              <a:rPr lang="kk-KZ" sz="2400" dirty="0" smtClean="0">
                <a:solidFill>
                  <a:srgbClr val="FF0000"/>
                </a:solidFill>
              </a:rPr>
              <a:t>	      </a:t>
            </a:r>
            <a:r>
              <a:rPr lang="en-US" sz="2400" dirty="0" smtClean="0">
                <a:solidFill>
                  <a:srgbClr val="FF0000"/>
                </a:solidFill>
              </a:rPr>
              <a:t>INTO </a:t>
            </a:r>
            <a:r>
              <a:rPr lang="en-US" sz="2400" dirty="0">
                <a:solidFill>
                  <a:srgbClr val="FF0000"/>
                </a:solidFill>
              </a:rPr>
              <a:t>:3, :4'</a:t>
            </a:r>
            <a:r>
              <a:rPr lang="en-US" sz="2400" dirty="0">
                <a:solidFill>
                  <a:srgbClr val="92D050"/>
                </a:solidFill>
              </a:rPr>
              <a:t>; </a:t>
            </a:r>
            <a:endParaRPr lang="en-US" sz="2400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sz="2400" i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EXECUTE </a:t>
            </a:r>
            <a:r>
              <a:rPr lang="en-US" sz="2400" dirty="0">
                <a:solidFill>
                  <a:srgbClr val="00B050"/>
                </a:solidFill>
              </a:rPr>
              <a:t>IMMEDIATE </a:t>
            </a:r>
            <a:r>
              <a:rPr lang="en-US" sz="2400" dirty="0" err="1">
                <a:solidFill>
                  <a:srgbClr val="00B050"/>
                </a:solidFill>
              </a:rPr>
              <a:t>sql_stmt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endParaRPr lang="kk-KZ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kk-KZ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USING </a:t>
            </a:r>
            <a:r>
              <a:rPr lang="en-US" sz="2400" dirty="0" err="1">
                <a:solidFill>
                  <a:srgbClr val="00B050"/>
                </a:solidFill>
              </a:rPr>
              <a:t>my_sal</a:t>
            </a:r>
            <a:r>
              <a:rPr lang="en-US" sz="2400" dirty="0">
                <a:solidFill>
                  <a:srgbClr val="00B050"/>
                </a:solidFill>
              </a:rPr>
              <a:t>, </a:t>
            </a:r>
            <a:r>
              <a:rPr lang="en-US" sz="2400" dirty="0" err="1">
                <a:solidFill>
                  <a:srgbClr val="00B050"/>
                </a:solidFill>
              </a:rPr>
              <a:t>my_empno</a:t>
            </a:r>
            <a:r>
              <a:rPr lang="en-US" sz="2400" dirty="0">
                <a:solidFill>
                  <a:srgbClr val="00B050"/>
                </a:solidFill>
              </a:rPr>
              <a:t>, </a:t>
            </a:r>
            <a:endParaRPr lang="kk-KZ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kk-KZ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OUT </a:t>
            </a:r>
            <a:r>
              <a:rPr lang="en-US" sz="2400" dirty="0" err="1">
                <a:solidFill>
                  <a:srgbClr val="00B050"/>
                </a:solidFill>
              </a:rPr>
              <a:t>my_ename</a:t>
            </a:r>
            <a:r>
              <a:rPr lang="en-US" sz="2400" dirty="0">
                <a:solidFill>
                  <a:srgbClr val="00B050"/>
                </a:solidFill>
              </a:rPr>
              <a:t>, </a:t>
            </a:r>
            <a:endParaRPr lang="kk-KZ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kk-KZ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OUT </a:t>
            </a:r>
            <a:r>
              <a:rPr lang="en-US" sz="2400" dirty="0" err="1">
                <a:solidFill>
                  <a:srgbClr val="00B050"/>
                </a:solidFill>
              </a:rPr>
              <a:t>my_job</a:t>
            </a:r>
            <a:r>
              <a:rPr lang="en-US" sz="2400" dirty="0">
                <a:solidFill>
                  <a:srgbClr val="00B050"/>
                </a:solidFill>
              </a:rPr>
              <a:t>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END</a:t>
            </a:r>
            <a:r>
              <a:rPr lang="en-US" sz="2400" dirty="0">
                <a:solidFill>
                  <a:srgbClr val="00B050"/>
                </a:solidFill>
              </a:rPr>
              <a:t>;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3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CREATE PROCEDURE </a:t>
            </a:r>
            <a:r>
              <a:rPr lang="en-US" sz="2000" dirty="0" err="1">
                <a:solidFill>
                  <a:srgbClr val="00B050"/>
                </a:solidFill>
              </a:rPr>
              <a:t>create_dept</a:t>
            </a:r>
            <a:r>
              <a:rPr lang="en-US" sz="2000" dirty="0">
                <a:solidFill>
                  <a:srgbClr val="00B050"/>
                </a:solidFill>
              </a:rPr>
              <a:t> ( </a:t>
            </a:r>
            <a:r>
              <a:rPr lang="en-US" sz="2000" dirty="0" err="1">
                <a:solidFill>
                  <a:srgbClr val="00B050"/>
                </a:solidFill>
              </a:rPr>
              <a:t>deptno</a:t>
            </a:r>
            <a:r>
              <a:rPr lang="en-US" sz="2000" dirty="0">
                <a:solidFill>
                  <a:srgbClr val="00B050"/>
                </a:solidFill>
              </a:rPr>
              <a:t> IN OUT NUMBER,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			</a:t>
            </a:r>
            <a:r>
              <a:rPr lang="kk-KZ" sz="2000" dirty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dname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IN VARCHAR2,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			</a:t>
            </a:r>
            <a:r>
              <a:rPr lang="en-US" sz="2000" dirty="0" err="1" smtClean="0">
                <a:solidFill>
                  <a:srgbClr val="00B050"/>
                </a:solidFill>
              </a:rPr>
              <a:t>loc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IN VARCHAR2) AS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SELECT </a:t>
            </a:r>
            <a:r>
              <a:rPr lang="en-US" sz="2000" dirty="0" err="1">
                <a:solidFill>
                  <a:srgbClr val="00B050"/>
                </a:solidFill>
              </a:rPr>
              <a:t>deptno_seq.NEXTVAL</a:t>
            </a:r>
            <a:r>
              <a:rPr lang="en-US" sz="2000" dirty="0">
                <a:solidFill>
                  <a:srgbClr val="00B050"/>
                </a:solidFill>
              </a:rPr>
              <a:t> INTO </a:t>
            </a:r>
            <a:r>
              <a:rPr lang="en-US" sz="2000" dirty="0" err="1">
                <a:solidFill>
                  <a:srgbClr val="00B050"/>
                </a:solidFill>
              </a:rPr>
              <a:t>deptno</a:t>
            </a:r>
            <a:r>
              <a:rPr lang="en-US" sz="2000" dirty="0">
                <a:solidFill>
                  <a:srgbClr val="00B050"/>
                </a:solidFill>
              </a:rPr>
              <a:t> FROM dual;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INSERT </a:t>
            </a:r>
            <a:r>
              <a:rPr lang="en-US" sz="2000" dirty="0">
                <a:solidFill>
                  <a:srgbClr val="00B050"/>
                </a:solidFill>
              </a:rPr>
              <a:t>INTO </a:t>
            </a:r>
            <a:r>
              <a:rPr lang="en-US" sz="2000" dirty="0" err="1">
                <a:solidFill>
                  <a:srgbClr val="00B050"/>
                </a:solidFill>
              </a:rPr>
              <a:t>dept</a:t>
            </a:r>
            <a:r>
              <a:rPr lang="en-US" sz="2000" dirty="0">
                <a:solidFill>
                  <a:srgbClr val="00B050"/>
                </a:solidFill>
              </a:rPr>
              <a:t> VALUES (</a:t>
            </a:r>
            <a:r>
              <a:rPr lang="en-US" sz="2000" dirty="0" err="1">
                <a:solidFill>
                  <a:srgbClr val="00B050"/>
                </a:solidFill>
              </a:rPr>
              <a:t>deptno</a:t>
            </a:r>
            <a:r>
              <a:rPr lang="en-US" sz="2000" dirty="0">
                <a:solidFill>
                  <a:srgbClr val="00B050"/>
                </a:solidFill>
              </a:rPr>
              <a:t>, </a:t>
            </a:r>
            <a:r>
              <a:rPr lang="en-US" sz="2000" dirty="0" err="1">
                <a:solidFill>
                  <a:srgbClr val="00B050"/>
                </a:solidFill>
              </a:rPr>
              <a:t>dname</a:t>
            </a:r>
            <a:r>
              <a:rPr lang="en-US" sz="2000" dirty="0">
                <a:solidFill>
                  <a:srgbClr val="00B050"/>
                </a:solidFill>
              </a:rPr>
              <a:t>, </a:t>
            </a:r>
            <a:r>
              <a:rPr lang="en-US" sz="2000" dirty="0" err="1">
                <a:solidFill>
                  <a:srgbClr val="00B050"/>
                </a:solidFill>
              </a:rPr>
              <a:t>loc</a:t>
            </a:r>
            <a:r>
              <a:rPr lang="en-US" sz="2000" dirty="0">
                <a:solidFill>
                  <a:srgbClr val="00B050"/>
                </a:solidFill>
              </a:rPr>
              <a:t>);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END;</a:t>
            </a:r>
          </a:p>
          <a:p>
            <a:pPr marL="0" indent="0"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DECLARE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plsql_block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VARCHAR2(500);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new_deptno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NUMBER(2);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new_dname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VARCHAR2(14) := 'ADVERTISING';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new_loc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VARCHAR2(13) := 'NEW YORK';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plsql_block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:= 'BEGIN </a:t>
            </a:r>
            <a:r>
              <a:rPr lang="en-US" sz="2000" dirty="0" err="1">
                <a:solidFill>
                  <a:srgbClr val="00B050"/>
                </a:solidFill>
              </a:rPr>
              <a:t>create_dept</a:t>
            </a:r>
            <a:r>
              <a:rPr lang="en-US" sz="2000" dirty="0">
                <a:solidFill>
                  <a:srgbClr val="00B050"/>
                </a:solidFill>
              </a:rPr>
              <a:t>(:a, :b, :c); END;';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EXECUTE </a:t>
            </a:r>
            <a:r>
              <a:rPr lang="en-US" sz="2000" dirty="0">
                <a:solidFill>
                  <a:srgbClr val="00B050"/>
                </a:solidFill>
              </a:rPr>
              <a:t>IMMEDIATE </a:t>
            </a:r>
            <a:r>
              <a:rPr lang="en-US" sz="2000" dirty="0" err="1">
                <a:solidFill>
                  <a:srgbClr val="00B050"/>
                </a:solidFill>
              </a:rPr>
              <a:t>plsql_block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USING </a:t>
            </a:r>
            <a:r>
              <a:rPr lang="en-US" sz="2000" dirty="0">
                <a:solidFill>
                  <a:srgbClr val="00B050"/>
                </a:solidFill>
              </a:rPr>
              <a:t>IN OUT </a:t>
            </a:r>
            <a:r>
              <a:rPr lang="en-US" sz="2000" dirty="0" err="1">
                <a:solidFill>
                  <a:srgbClr val="00B050"/>
                </a:solidFill>
              </a:rPr>
              <a:t>new_deptno</a:t>
            </a:r>
            <a:r>
              <a:rPr lang="en-US" sz="2000" dirty="0">
                <a:solidFill>
                  <a:srgbClr val="00B050"/>
                </a:solidFill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</a:rPr>
              <a:t>new_dname</a:t>
            </a:r>
            <a:r>
              <a:rPr lang="en-US" sz="2000" dirty="0">
                <a:solidFill>
                  <a:srgbClr val="00B050"/>
                </a:solidFill>
              </a:rPr>
              <a:t>, </a:t>
            </a:r>
            <a:r>
              <a:rPr lang="en-US" sz="2000" dirty="0" err="1">
                <a:solidFill>
                  <a:srgbClr val="00B050"/>
                </a:solidFill>
              </a:rPr>
              <a:t>new_loc</a:t>
            </a:r>
            <a:r>
              <a:rPr lang="en-US" sz="2000" dirty="0">
                <a:solidFill>
                  <a:srgbClr val="00B050"/>
                </a:solidFill>
              </a:rPr>
              <a:t>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END</a:t>
            </a:r>
            <a:r>
              <a:rPr lang="en-US" sz="2000" dirty="0">
                <a:solidFill>
                  <a:srgbClr val="00B050"/>
                </a:solidFill>
              </a:rPr>
              <a:t>;</a:t>
            </a:r>
            <a:endParaRPr lang="ru-RU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2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522</Words>
  <Application>Microsoft Office PowerPoint</Application>
  <PresentationFormat>Экран (4:3)</PresentationFormat>
  <Paragraphs>95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Dinamic SQL</vt:lpstr>
      <vt:lpstr>EXECUTE IMMEDIATE</vt:lpstr>
      <vt:lpstr> Syntacsis of EXECUTE IMMEDIATE</vt:lpstr>
      <vt:lpstr>Презентация PowerPoint</vt:lpstr>
      <vt:lpstr>Презентация PowerPoint</vt:lpstr>
      <vt:lpstr>EXECUTE IMMEDIATE. Конструкция RETURNING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Dinamic SQL</dc:title>
  <dc:creator>Home</dc:creator>
  <cp:lastModifiedBy>Акылаев Жасулан</cp:lastModifiedBy>
  <cp:revision>16</cp:revision>
  <dcterms:created xsi:type="dcterms:W3CDTF">2017-09-23T00:58:46Z</dcterms:created>
  <dcterms:modified xsi:type="dcterms:W3CDTF">2020-09-24T03:16:02Z</dcterms:modified>
</cp:coreProperties>
</file>